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58" r:id="rId6"/>
    <p:sldId id="259" r:id="rId7"/>
    <p:sldId id="260" r:id="rId8"/>
    <p:sldId id="269" r:id="rId9"/>
    <p:sldId id="268" r:id="rId10"/>
    <p:sldId id="261" r:id="rId11"/>
    <p:sldId id="274" r:id="rId12"/>
    <p:sldId id="275" r:id="rId13"/>
    <p:sldId id="276" r:id="rId14"/>
    <p:sldId id="277" r:id="rId15"/>
    <p:sldId id="262" r:id="rId16"/>
    <p:sldId id="263" r:id="rId17"/>
    <p:sldId id="264" r:id="rId18"/>
    <p:sldId id="271" r:id="rId19"/>
    <p:sldId id="265" r:id="rId20"/>
    <p:sldId id="266" r:id="rId21"/>
    <p:sldId id="272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53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382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1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Pealkiri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abeli kohatäid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AAA2-199D-4815-8778-265A8EBEB3E9}" type="datetime1">
              <a:rPr lang="et-EE"/>
              <a:pPr>
                <a:defRPr/>
              </a:pPr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t-EE"/>
              <a:t>Andres Menind, BSE2012,Tartu,Estonia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1659B-E104-4AB4-A5A3-4CA07E805BE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74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955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11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71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74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393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851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589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112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3222-DA70-43E9-B08F-5B98647445BC}" type="datetimeFigureOut">
              <a:rPr lang="et-EE" smtClean="0"/>
              <a:t>11.12.2013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CFB5-C6A4-42B9-AE68-63B13B9F631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521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ek.emu.ee/userfiles/taastuvenergia_keskus/TEUK%20XIII/TEUK-XIII_kogumik_web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ek.emu.ee/userfiles/taastuvenergia_keskus/TEUK%20XIII/TEUK-XIII_kogumik_web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ek.emu.ee/userfiles/taastuvenergia_keskus/TEUK_XIV/TEUK-XIV_kogumik_web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k.emu.ee/userfiles/taastuvenergia_keskus/TEUK%20XV/TEUK-XV_kogumik_web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y.ee/ajakiri201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ECOHOUSING WG1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activities carried out within the project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EULS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20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F</a:t>
            </a:r>
            <a:r>
              <a:rPr lang="et-EE" dirty="0" err="1" smtClean="0"/>
              <a:t>uel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waste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t-EE" dirty="0"/>
              <a:t>Bio-fuel </a:t>
            </a:r>
            <a:r>
              <a:rPr lang="en-US" altLang="et-EE" dirty="0" err="1" smtClean="0"/>
              <a:t>bri</a:t>
            </a:r>
            <a:r>
              <a:rPr lang="et-EE" altLang="et-EE" dirty="0" err="1" smtClean="0"/>
              <a:t>qu</a:t>
            </a:r>
            <a:r>
              <a:rPr lang="en-US" altLang="et-EE" dirty="0" smtClean="0"/>
              <a:t>et</a:t>
            </a:r>
            <a:r>
              <a:rPr lang="et-EE" altLang="et-EE" dirty="0" smtClean="0"/>
              <a:t>te</a:t>
            </a:r>
            <a:r>
              <a:rPr lang="en-US" altLang="et-EE" dirty="0" smtClean="0"/>
              <a:t> </a:t>
            </a:r>
            <a:r>
              <a:rPr lang="en-US" altLang="et-EE" dirty="0"/>
              <a:t>samples </a:t>
            </a:r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1149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5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t-EE"/>
              <a:t>Andres Menind, BSE2012,Tartu,Estonia</a:t>
            </a:r>
          </a:p>
        </p:txBody>
      </p:sp>
      <p:sp>
        <p:nvSpPr>
          <p:cNvPr id="9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08536-2BF7-4C09-B47B-822D44A12142}" type="slidenum">
              <a:rPr lang="et-EE"/>
              <a:pPr>
                <a:defRPr/>
              </a:pPr>
              <a:t>11</a:t>
            </a:fld>
            <a:endParaRPr lang="et-EE"/>
          </a:p>
        </p:txBody>
      </p:sp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Main </a:t>
            </a:r>
            <a:r>
              <a:rPr lang="en-US" altLang="et-EE" smtClean="0"/>
              <a:t>facility</a:t>
            </a:r>
            <a:r>
              <a:rPr lang="et-EE" altLang="et-EE" smtClean="0"/>
              <a:t> (Briquetting)</a:t>
            </a:r>
            <a:endParaRPr lang="en-US" altLang="et-EE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1600" b="1" smtClean="0"/>
              <a:t>Grinding</a:t>
            </a:r>
            <a:r>
              <a:rPr lang="et-EE" altLang="et-EE" sz="1600" b="1" smtClean="0"/>
              <a:t>:</a:t>
            </a:r>
            <a:r>
              <a:rPr lang="en-US" altLang="et-EE" sz="1600" smtClean="0"/>
              <a:t> A mill RS06 </a:t>
            </a:r>
            <a:endParaRPr lang="et-EE" altLang="et-EE" sz="1600" smtClean="0"/>
          </a:p>
          <a:p>
            <a:r>
              <a:rPr lang="en-US" altLang="et-EE" sz="1600" b="1" smtClean="0"/>
              <a:t>Dewatering of silage</a:t>
            </a:r>
            <a:r>
              <a:rPr lang="et-EE" altLang="et-EE" sz="1600" b="1" smtClean="0"/>
              <a:t>: </a:t>
            </a:r>
            <a:r>
              <a:rPr lang="et-EE" altLang="et-EE" sz="1600" smtClean="0"/>
              <a:t>screwpress </a:t>
            </a:r>
            <a:r>
              <a:rPr lang="en-US" altLang="et-EE" sz="1600" smtClean="0"/>
              <a:t>Vincent CP4</a:t>
            </a:r>
            <a:endParaRPr lang="et-EE" altLang="et-EE" sz="1600" smtClean="0"/>
          </a:p>
          <a:p>
            <a:r>
              <a:rPr lang="et-EE" altLang="et-EE" sz="1600" b="1" smtClean="0"/>
              <a:t>Briquetting</a:t>
            </a:r>
            <a:r>
              <a:rPr lang="et-EE" altLang="et-EE" sz="1600" smtClean="0"/>
              <a:t>: press Weima c-150</a:t>
            </a:r>
          </a:p>
        </p:txBody>
      </p:sp>
      <p:pic>
        <p:nvPicPr>
          <p:cNvPr id="61444" name="Picture 4" descr="Kaamerest jaan 2011 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671888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Kaamerest jaan 2011 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3673475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827088" y="566102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t-EE"/>
              <a:t>Weima C-150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427538" y="5661025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t-EE"/>
              <a:t>Vincent CP4</a:t>
            </a:r>
          </a:p>
        </p:txBody>
      </p:sp>
    </p:spTree>
    <p:extLst>
      <p:ext uri="{BB962C8B-B14F-4D97-AF65-F5344CB8AC3E}">
        <p14:creationId xmlns:p14="http://schemas.microsoft.com/office/powerpoint/2010/main" val="2363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t-EE"/>
              <a:t>Andres Menind, BSE2012,Tartu,Estonia</a:t>
            </a:r>
          </a:p>
        </p:txBody>
      </p:sp>
      <p:sp>
        <p:nvSpPr>
          <p:cNvPr id="8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DE6C-41E8-4D29-8DF3-A29FAE2C44AF}" type="slidenum">
              <a:rPr lang="et-EE"/>
              <a:pPr>
                <a:defRPr/>
              </a:pPr>
              <a:t>12</a:t>
            </a:fld>
            <a:endParaRPr lang="et-EE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RD Briquettes</a:t>
            </a:r>
            <a:endParaRPr lang="en-US" altLang="et-EE" smtClean="0"/>
          </a:p>
        </p:txBody>
      </p:sp>
      <p:pic>
        <p:nvPicPr>
          <p:cNvPr id="44040" name="Picture 8" descr="P10005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175125" cy="3130550"/>
          </a:xfrm>
          <a:noFill/>
          <a:ln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4041" name="Picture 9" descr="P1000503"/>
          <p:cNvPicPr>
            <a:picLocks noChangeAspect="1" noChangeArrowheads="1"/>
          </p:cNvPicPr>
          <p:nvPr/>
        </p:nvPicPr>
        <p:blipFill>
          <a:blip r:embed="rId3" cstate="print">
            <a:lum bright="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3225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68313" y="4724400"/>
            <a:ext cx="4175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t-EE" altLang="et-EE" sz="2600" b="1">
              <a:latin typeface="Times New Roman" pitchFamily="18" charset="0"/>
            </a:endParaRPr>
          </a:p>
          <a:p>
            <a:r>
              <a:rPr lang="et-EE" altLang="et-EE" sz="2400" b="1">
                <a:latin typeface="Times New Roman" pitchFamily="18" charset="0"/>
              </a:rPr>
              <a:t>Fig. 1. </a:t>
            </a:r>
            <a:r>
              <a:rPr lang="et-EE" altLang="et-EE" sz="2400">
                <a:latin typeface="Times New Roman" pitchFamily="18" charset="0"/>
              </a:rPr>
              <a:t>Briquettes</a:t>
            </a:r>
            <a:r>
              <a:rPr lang="en-US" altLang="et-EE" sz="2400">
                <a:latin typeface="Times New Roman" pitchFamily="18" charset="0"/>
              </a:rPr>
              <a:t> made from </a:t>
            </a:r>
            <a:r>
              <a:rPr lang="et-EE" altLang="et-EE" sz="2400">
                <a:latin typeface="Times New Roman" pitchFamily="18" charset="0"/>
              </a:rPr>
              <a:t>pulp rejects (PR). </a:t>
            </a:r>
            <a:endParaRPr lang="en-US" altLang="et-EE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643438" y="4652963"/>
            <a:ext cx="40322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C0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 altLang="et-EE" sz="2600" b="1">
              <a:latin typeface="Times New Roman" pitchFamily="18" charset="0"/>
            </a:endParaRPr>
          </a:p>
          <a:p>
            <a:r>
              <a:rPr lang="et-EE" altLang="et-EE" sz="2400" b="1">
                <a:latin typeface="Times New Roman" pitchFamily="18" charset="0"/>
              </a:rPr>
              <a:t>Fig. 2. </a:t>
            </a:r>
            <a:r>
              <a:rPr lang="et-EE" altLang="et-EE" sz="2400">
                <a:latin typeface="Times New Roman" pitchFamily="18" charset="0"/>
              </a:rPr>
              <a:t>Briquettes</a:t>
            </a:r>
            <a:r>
              <a:rPr lang="en-US" altLang="et-EE" sz="2400">
                <a:latin typeface="Times New Roman" pitchFamily="18" charset="0"/>
              </a:rPr>
              <a:t> made from bark and wood residue</a:t>
            </a:r>
            <a:r>
              <a:rPr lang="et-EE" altLang="et-EE" sz="2400">
                <a:latin typeface="Times New Roman" pitchFamily="18" charset="0"/>
              </a:rPr>
              <a:t>.</a:t>
            </a:r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0676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t-EE"/>
              <a:t>Andres Menind, BSE2012,Tartu,Estonia</a:t>
            </a:r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3DA34-EA16-4935-9B9D-6A4023FAA71C}" type="slidenum">
              <a:rPr lang="et-EE"/>
              <a:pPr>
                <a:defRPr/>
              </a:pPr>
              <a:t>13</a:t>
            </a:fld>
            <a:endParaRPr lang="et-EE"/>
          </a:p>
        </p:txBody>
      </p:sp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RD Biogas</a:t>
            </a:r>
            <a:endParaRPr lang="en-US" altLang="et-EE" smtClean="0"/>
          </a:p>
        </p:txBody>
      </p:sp>
      <p:pic>
        <p:nvPicPr>
          <p:cNvPr id="5944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96975"/>
            <a:ext cx="7200900" cy="4392613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0" name="Rectangle 58"/>
          <p:cNvSpPr>
            <a:spLocks noChangeArrowheads="1"/>
          </p:cNvSpPr>
          <p:nvPr/>
        </p:nvSpPr>
        <p:spPr bwMode="auto">
          <a:xfrm rot="10800000" flipV="1">
            <a:off x="1035050" y="5516563"/>
            <a:ext cx="810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t-EE" b="1"/>
              <a:t> </a:t>
            </a:r>
            <a:r>
              <a:rPr lang="en-US" altLang="et-EE"/>
              <a:t>Methane yield test results and process activity of SAD, PFS and PRPF.</a:t>
            </a:r>
          </a:p>
        </p:txBody>
      </p:sp>
    </p:spTree>
    <p:extLst>
      <p:ext uri="{BB962C8B-B14F-4D97-AF65-F5344CB8AC3E}">
        <p14:creationId xmlns:p14="http://schemas.microsoft.com/office/powerpoint/2010/main" val="28617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t-EE"/>
              <a:t>8-th DAAAM,19-21 April 2012, Tallinn, Estonia</a:t>
            </a:r>
          </a:p>
        </p:txBody>
      </p:sp>
      <p:sp>
        <p:nvSpPr>
          <p:cNvPr id="7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13497-1E9C-4DAF-B82B-30B7DAE44518}" type="slidenum">
              <a:rPr lang="et-EE"/>
              <a:pPr>
                <a:defRPr/>
              </a:pPr>
              <a:t>14</a:t>
            </a:fld>
            <a:endParaRPr lang="et-EE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Introduction</a:t>
            </a:r>
            <a:endParaRPr lang="en-US" altLang="et-EE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t-EE" altLang="et-EE" sz="2800" smtClean="0"/>
              <a:t>  </a:t>
            </a:r>
            <a:r>
              <a:rPr lang="en-GB" altLang="et-EE" sz="2800" smtClean="0"/>
              <a:t>Wood fuels can be divided into two major groups</a:t>
            </a:r>
            <a:r>
              <a:rPr lang="et-EE" altLang="et-EE" sz="2800" smtClean="0"/>
              <a:t>:</a:t>
            </a:r>
          </a:p>
          <a:p>
            <a:r>
              <a:rPr lang="en-GB" altLang="et-EE" sz="2400" smtClean="0"/>
              <a:t>non-refined wood fuels (traditional firewood, compressed forest residue, wood chips, sawdust)</a:t>
            </a:r>
            <a:endParaRPr lang="et-EE" altLang="et-EE" sz="2400" smtClean="0"/>
          </a:p>
          <a:p>
            <a:r>
              <a:rPr lang="en-GB" altLang="et-EE" sz="2400" smtClean="0"/>
              <a:t> refined wood fuels (briquettes, pellets, wood powder)</a:t>
            </a:r>
            <a:endParaRPr lang="en-US" altLang="et-EE" sz="2400" smtClean="0"/>
          </a:p>
        </p:txBody>
      </p:sp>
      <p:pic>
        <p:nvPicPr>
          <p:cNvPr id="46084" name="Picture 4" descr="briketid1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" t="16302" r="333" b="22363"/>
          <a:stretch>
            <a:fillRect/>
          </a:stretch>
        </p:blipFill>
        <p:spPr bwMode="auto">
          <a:xfrm>
            <a:off x="4067175" y="3789363"/>
            <a:ext cx="4826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3600450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7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Agronomy</a:t>
            </a:r>
            <a:r>
              <a:rPr lang="et-EE" dirty="0" smtClean="0"/>
              <a:t> 2012</a:t>
            </a:r>
            <a:endParaRPr lang="et-EE" dirty="0"/>
          </a:p>
        </p:txBody>
      </p:sp>
      <p:pic>
        <p:nvPicPr>
          <p:cNvPr id="1026" name="Picture 2" descr="C:\Documents and Settings\mart\My Documents\ECOHOUSING\soome2013sygis\2013-12-11 12.39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876300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art\My Documents\ECOHOUSING\soome2013sygis\2013-12-11 12.39.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103386" cy="41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stkülik 2"/>
          <p:cNvSpPr/>
          <p:nvPr/>
        </p:nvSpPr>
        <p:spPr>
          <a:xfrm>
            <a:off x="3779912" y="1340768"/>
            <a:ext cx="46805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Pretreatment and usage of pulp and paper industry residues for</a:t>
            </a:r>
          </a:p>
          <a:p>
            <a:r>
              <a:rPr lang="en-US" sz="2000" b="1" dirty="0"/>
              <a:t>fuels production and their energetic potential</a:t>
            </a:r>
          </a:p>
          <a:p>
            <a:r>
              <a:rPr lang="en-US" dirty="0"/>
              <a:t>A. Menind1, L. Oper2, M. Hovi1, J. Kers3, M. Tutt1 and T. Kikas1</a:t>
            </a:r>
          </a:p>
          <a:p>
            <a:pPr algn="just"/>
            <a:r>
              <a:rPr lang="en-US" dirty="0" smtClean="0"/>
              <a:t>This </a:t>
            </a:r>
            <a:r>
              <a:rPr lang="en-US" dirty="0"/>
              <a:t>paper gives an overview about Pulp and Paper Industry (PPI) residues, </a:t>
            </a:r>
            <a:r>
              <a:rPr lang="en-US" dirty="0" smtClean="0"/>
              <a:t>their</a:t>
            </a:r>
            <a:r>
              <a:rPr lang="et-EE" dirty="0" smtClean="0"/>
              <a:t> </a:t>
            </a:r>
            <a:r>
              <a:rPr lang="en-US" dirty="0" smtClean="0"/>
              <a:t>properties </a:t>
            </a:r>
            <a:r>
              <a:rPr lang="en-US" dirty="0"/>
              <a:t>and some solutions for converting those materials into fuels. The main leftovers </a:t>
            </a:r>
            <a:r>
              <a:rPr lang="en-US" dirty="0" smtClean="0"/>
              <a:t>are</a:t>
            </a:r>
            <a:r>
              <a:rPr lang="et-EE" dirty="0" smtClean="0"/>
              <a:t> </a:t>
            </a:r>
            <a:r>
              <a:rPr lang="en-US" dirty="0" smtClean="0"/>
              <a:t>bark</a:t>
            </a:r>
            <a:r>
              <a:rPr lang="en-US" dirty="0"/>
              <a:t>, sludge of aerobic digestion, primary </a:t>
            </a:r>
            <a:r>
              <a:rPr lang="en-US" dirty="0" err="1"/>
              <a:t>floto</a:t>
            </a:r>
            <a:r>
              <a:rPr lang="en-US" dirty="0"/>
              <a:t> sediment (PFS) and pulp rejects (PR). PFS </a:t>
            </a:r>
            <a:r>
              <a:rPr lang="en-US" dirty="0" smtClean="0"/>
              <a:t>and</a:t>
            </a:r>
            <a:r>
              <a:rPr lang="et-EE" dirty="0" smtClean="0"/>
              <a:t> </a:t>
            </a:r>
            <a:r>
              <a:rPr lang="en-US" dirty="0" smtClean="0"/>
              <a:t>PR </a:t>
            </a:r>
            <a:r>
              <a:rPr lang="en-US" dirty="0"/>
              <a:t>after applying dewatering (press fluids) have considerable biogas potential. Bark and </a:t>
            </a:r>
            <a:r>
              <a:rPr lang="en-US" dirty="0" smtClean="0"/>
              <a:t>press</a:t>
            </a:r>
            <a:r>
              <a:rPr lang="et-EE" dirty="0" smtClean="0"/>
              <a:t> </a:t>
            </a:r>
            <a:r>
              <a:rPr lang="en-US" dirty="0" smtClean="0"/>
              <a:t>cake </a:t>
            </a:r>
            <a:r>
              <a:rPr lang="en-US" dirty="0"/>
              <a:t>of PR are a good resource for briquetting. Ethanol potentials of bark and PR cake </a:t>
            </a:r>
            <a:r>
              <a:rPr lang="en-US" dirty="0" smtClean="0"/>
              <a:t>are</a:t>
            </a:r>
            <a:r>
              <a:rPr lang="et-EE" dirty="0" smtClean="0"/>
              <a:t> </a:t>
            </a:r>
            <a:r>
              <a:rPr lang="en-US" dirty="0" smtClean="0"/>
              <a:t>presented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59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Agronomy</a:t>
            </a:r>
            <a:r>
              <a:rPr lang="et-EE" dirty="0" smtClean="0"/>
              <a:t> 2013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05" y="1600200"/>
            <a:ext cx="61359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TEUK 2011 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SOLID BIOFUEL FROM CONIFER-CHIP HORSE BEDDING</a:t>
            </a:r>
          </a:p>
          <a:p>
            <a:pPr marL="0" indent="0">
              <a:buNone/>
            </a:pPr>
            <a:r>
              <a:rPr lang="en-US" dirty="0"/>
              <a:t>Mart Hovi, Külli Hovi, Andres Menind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set of experimental biofuel called „Horsepower“ was produced in </a:t>
            </a:r>
            <a:r>
              <a:rPr lang="en-US" dirty="0" smtClean="0"/>
              <a:t>Estonian</a:t>
            </a:r>
            <a:r>
              <a:rPr lang="et-EE" dirty="0" smtClean="0"/>
              <a:t> </a:t>
            </a:r>
            <a:r>
              <a:rPr lang="en-US" dirty="0" smtClean="0"/>
              <a:t>University </a:t>
            </a:r>
            <a:r>
              <a:rPr lang="en-US" dirty="0"/>
              <a:t>of Life Sciences. The wood based compact fuel </a:t>
            </a:r>
            <a:r>
              <a:rPr lang="en-US" dirty="0" smtClean="0"/>
              <a:t>contains</a:t>
            </a:r>
            <a:r>
              <a:rPr lang="et-EE" dirty="0" smtClean="0"/>
              <a:t> </a:t>
            </a:r>
            <a:r>
              <a:rPr lang="en-US" dirty="0" smtClean="0"/>
              <a:t>90</a:t>
            </a:r>
            <a:r>
              <a:rPr lang="en-US" dirty="0"/>
              <a:t>% cutter chips and 10% horse manure. Homogenized and </a:t>
            </a:r>
            <a:r>
              <a:rPr lang="en-US" dirty="0" smtClean="0"/>
              <a:t>pre-dried</a:t>
            </a:r>
            <a:r>
              <a:rPr lang="et-EE" dirty="0" smtClean="0"/>
              <a:t> </a:t>
            </a:r>
            <a:r>
              <a:rPr lang="en-US" dirty="0" smtClean="0"/>
              <a:t>raw </a:t>
            </a:r>
            <a:r>
              <a:rPr lang="en-US" dirty="0"/>
              <a:t>material was pressed into a briquette. There are special manners </a:t>
            </a:r>
            <a:r>
              <a:rPr lang="en-US" dirty="0" smtClean="0"/>
              <a:t>how</a:t>
            </a:r>
            <a:r>
              <a:rPr lang="et-EE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unprocessed substance should be preserved. The density of the fuel </a:t>
            </a:r>
            <a:r>
              <a:rPr lang="en-US" dirty="0" smtClean="0"/>
              <a:t>is</a:t>
            </a:r>
            <a:r>
              <a:rPr lang="et-EE" dirty="0" smtClean="0"/>
              <a:t> </a:t>
            </a:r>
            <a:r>
              <a:rPr lang="en-US" dirty="0" smtClean="0"/>
              <a:t>higher </a:t>
            </a:r>
            <a:r>
              <a:rPr lang="en-US" dirty="0"/>
              <a:t>than it is of wood logs</a:t>
            </a:r>
            <a:r>
              <a:rPr lang="en-US" dirty="0" smtClean="0"/>
              <a:t>.</a:t>
            </a:r>
            <a:endParaRPr lang="et-EE" dirty="0" smtClean="0"/>
          </a:p>
          <a:p>
            <a:pPr marL="0" indent="0">
              <a:buNone/>
            </a:pPr>
            <a:r>
              <a:rPr lang="et-EE" sz="1900" dirty="0">
                <a:hlinkClick r:id="rId2"/>
              </a:rPr>
              <a:t>http://tek.emu.ee/userfiles/taastuvenergia_keskus/TEUK%20XIII/TEUK-XIII_kogumik_web.pdf</a:t>
            </a:r>
            <a:endParaRPr lang="et-EE" sz="1900" dirty="0"/>
          </a:p>
        </p:txBody>
      </p:sp>
    </p:spTree>
    <p:extLst>
      <p:ext uri="{BB962C8B-B14F-4D97-AF65-F5344CB8AC3E}">
        <p14:creationId xmlns:p14="http://schemas.microsoft.com/office/powerpoint/2010/main" val="9372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TEUK 2011 B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EXPERIMENTAL SOLAR DRYER</a:t>
            </a:r>
          </a:p>
          <a:p>
            <a:pPr marL="0" indent="0">
              <a:buNone/>
            </a:pPr>
            <a:r>
              <a:rPr lang="en-US" dirty="0"/>
              <a:t>Mart Hovi, Külli Hovi, Andres Menind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experimental solar </a:t>
            </a:r>
            <a:r>
              <a:rPr lang="en-US" dirty="0" smtClean="0"/>
              <a:t>dryer </a:t>
            </a:r>
            <a:r>
              <a:rPr lang="en-US" dirty="0"/>
              <a:t>was built in Estonian University of </a:t>
            </a:r>
            <a:r>
              <a:rPr lang="en-US" dirty="0" smtClean="0"/>
              <a:t>Life</a:t>
            </a:r>
            <a:r>
              <a:rPr lang="et-EE" dirty="0" smtClean="0"/>
              <a:t> </a:t>
            </a:r>
            <a:r>
              <a:rPr lang="en-US" dirty="0" smtClean="0"/>
              <a:t>Sciences </a:t>
            </a:r>
            <a:r>
              <a:rPr lang="en-US" dirty="0"/>
              <a:t>(EMÜ). The </a:t>
            </a:r>
            <a:r>
              <a:rPr lang="en-US" dirty="0" err="1" smtClean="0"/>
              <a:t>equipm</a:t>
            </a:r>
            <a:r>
              <a:rPr lang="et-EE" dirty="0" smtClean="0"/>
              <a:t>e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/>
              <a:t>uses solar energy in two different ways</a:t>
            </a:r>
            <a:r>
              <a:rPr lang="en-US" dirty="0" smtClean="0"/>
              <a:t>.</a:t>
            </a:r>
            <a:r>
              <a:rPr lang="et-EE" dirty="0" smtClean="0"/>
              <a:t>  </a:t>
            </a:r>
            <a:r>
              <a:rPr lang="en-US" dirty="0" smtClean="0"/>
              <a:t>Firstly</a:t>
            </a:r>
            <a:r>
              <a:rPr lang="en-US" dirty="0"/>
              <a:t>, solar energy is used for the heating of air that is absorbed </a:t>
            </a:r>
            <a:r>
              <a:rPr lang="en-US" dirty="0" smtClean="0"/>
              <a:t>during</a:t>
            </a:r>
            <a:r>
              <a:rPr lang="et-EE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process. Second purpose is to produce electricity. 12V DC is used</a:t>
            </a:r>
          </a:p>
          <a:p>
            <a:pPr marL="0" indent="0">
              <a:buNone/>
            </a:pPr>
            <a:r>
              <a:rPr lang="en-US" dirty="0"/>
              <a:t>for the operation of a fan. Dryer is aimed to prepare fuel samples </a:t>
            </a:r>
            <a:r>
              <a:rPr lang="en-US" dirty="0" err="1" smtClean="0"/>
              <a:t>befor</a:t>
            </a:r>
            <a:r>
              <a:rPr lang="et-EE" dirty="0" smtClean="0"/>
              <a:t>e </a:t>
            </a:r>
            <a:r>
              <a:rPr lang="en-US" dirty="0" err="1" smtClean="0"/>
              <a:t>briquet</a:t>
            </a:r>
            <a:r>
              <a:rPr lang="et-EE" dirty="0" smtClean="0"/>
              <a:t>t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or to perform other tasks if low moisture content is </a:t>
            </a:r>
            <a:r>
              <a:rPr lang="en-US" dirty="0" err="1" smtClean="0"/>
              <a:t>neede</a:t>
            </a:r>
            <a:r>
              <a:rPr lang="et-EE" dirty="0" smtClean="0"/>
              <a:t>d</a:t>
            </a:r>
            <a:r>
              <a:rPr lang="en-US" dirty="0" smtClean="0"/>
              <a:t>.</a:t>
            </a:r>
            <a:endParaRPr lang="et-EE" dirty="0" smtClean="0"/>
          </a:p>
          <a:p>
            <a:pPr marL="0" indent="0">
              <a:buNone/>
            </a:pPr>
            <a:r>
              <a:rPr lang="et-EE" sz="1900" dirty="0">
                <a:hlinkClick r:id="rId2"/>
              </a:rPr>
              <a:t>http://tek.emu.ee/userfiles/taastuvenergia_keskus/TEUK%20XIII/TEUK-XIII_kogumik_web.pdf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279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TEUK 2012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EXAMINATION OF OVENS FOR PROJECT ECOHOUSING</a:t>
            </a:r>
          </a:p>
          <a:p>
            <a:pPr marL="0" indent="0">
              <a:buNone/>
            </a:pPr>
            <a:r>
              <a:rPr lang="en-US" dirty="0"/>
              <a:t>Mart Hovi, Andres Menind, Külli Hovi, Argo Ladva, </a:t>
            </a:r>
            <a:r>
              <a:rPr lang="en-US" dirty="0" err="1"/>
              <a:t>Annes</a:t>
            </a:r>
            <a:r>
              <a:rPr lang="en-US" dirty="0"/>
              <a:t> </a:t>
            </a:r>
            <a:r>
              <a:rPr lang="en-US" dirty="0" err="1"/>
              <a:t>Andresson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Partners from EMU of Project Ecohousing and external experts </a:t>
            </a:r>
            <a:r>
              <a:rPr lang="en-US" dirty="0" smtClean="0"/>
              <a:t>examined</a:t>
            </a:r>
            <a:r>
              <a:rPr lang="et-EE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deployment of renewable energy within the solid fuel ovens </a:t>
            </a:r>
            <a:r>
              <a:rPr lang="en-US" dirty="0" smtClean="0"/>
              <a:t>in</a:t>
            </a:r>
            <a:r>
              <a:rPr lang="et-EE" dirty="0" smtClean="0"/>
              <a:t> </a:t>
            </a:r>
            <a:r>
              <a:rPr lang="en-US" dirty="0" smtClean="0"/>
              <a:t>southern </a:t>
            </a:r>
            <a:r>
              <a:rPr lang="en-US" dirty="0"/>
              <a:t>Estonia. 12 ovens were tested. The results show that the fi replace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n-US" dirty="0" smtClean="0"/>
              <a:t>piping </a:t>
            </a:r>
            <a:r>
              <a:rPr lang="en-US" dirty="0"/>
              <a:t>and accumulative part should function compatibly. However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n-US" dirty="0" smtClean="0"/>
              <a:t>sometimes </a:t>
            </a:r>
            <a:r>
              <a:rPr lang="en-US" dirty="0"/>
              <a:t>it is not so. Constructional errors occur for some newer </a:t>
            </a:r>
            <a:r>
              <a:rPr lang="en-US" dirty="0" smtClean="0"/>
              <a:t>heating</a:t>
            </a:r>
            <a:r>
              <a:rPr lang="et-EE" dirty="0" smtClean="0"/>
              <a:t> </a:t>
            </a:r>
            <a:r>
              <a:rPr lang="en-US" dirty="0" smtClean="0"/>
              <a:t>devices</a:t>
            </a:r>
            <a:r>
              <a:rPr lang="en-US" dirty="0"/>
              <a:t>. As a result, the temperature of </a:t>
            </a:r>
            <a:r>
              <a:rPr lang="en-US" dirty="0" smtClean="0"/>
              <a:t>flue </a:t>
            </a:r>
            <a:r>
              <a:rPr lang="en-US" dirty="0"/>
              <a:t>gas is high which </a:t>
            </a:r>
            <a:r>
              <a:rPr lang="en-US" dirty="0" smtClean="0"/>
              <a:t>causes</a:t>
            </a:r>
            <a:r>
              <a:rPr lang="et-EE" dirty="0" smtClean="0"/>
              <a:t> </a:t>
            </a:r>
            <a:r>
              <a:rPr lang="en-US" dirty="0" smtClean="0"/>
              <a:t>heat-loss </a:t>
            </a:r>
            <a:r>
              <a:rPr lang="en-US" dirty="0"/>
              <a:t>and </a:t>
            </a:r>
            <a:r>
              <a:rPr lang="en-US" dirty="0" smtClean="0"/>
              <a:t>inflammability</a:t>
            </a:r>
            <a:r>
              <a:rPr lang="en-US" dirty="0"/>
              <a:t>. Simple smoke </a:t>
            </a:r>
            <a:r>
              <a:rPr lang="et-EE" dirty="0" smtClean="0"/>
              <a:t>t</a:t>
            </a:r>
            <a:r>
              <a:rPr lang="en-US" dirty="0" err="1" smtClean="0"/>
              <a:t>hermometer</a:t>
            </a:r>
            <a:r>
              <a:rPr lang="en-US" dirty="0" smtClean="0"/>
              <a:t> </a:t>
            </a:r>
            <a:r>
              <a:rPr lang="en-US" dirty="0"/>
              <a:t>can help in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observation </a:t>
            </a:r>
            <a:r>
              <a:rPr lang="en-US" dirty="0"/>
              <a:t>of the </a:t>
            </a:r>
            <a:r>
              <a:rPr lang="en-US" dirty="0" err="1"/>
              <a:t>behaviour</a:t>
            </a:r>
            <a:r>
              <a:rPr lang="en-US" dirty="0"/>
              <a:t> of the equipment</a:t>
            </a:r>
            <a:r>
              <a:rPr lang="en-US" dirty="0" smtClean="0"/>
              <a:t>.</a:t>
            </a:r>
            <a:endParaRPr lang="et-EE" dirty="0" smtClean="0"/>
          </a:p>
          <a:p>
            <a:pPr marL="0" indent="0">
              <a:buNone/>
            </a:pPr>
            <a:r>
              <a:rPr lang="et-EE" sz="1900" dirty="0">
                <a:hlinkClick r:id="rId2"/>
              </a:rPr>
              <a:t>http://tek.emu.ee/userfiles/taastuvenergia_keskus/TEUK_XIV/TEUK-XIV_kogumik_web.pdf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63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Project </a:t>
            </a:r>
            <a:r>
              <a:rPr lang="et-EE" dirty="0" err="1" smtClean="0"/>
              <a:t>seminars</a:t>
            </a:r>
            <a:endParaRPr lang="et-EE" dirty="0"/>
          </a:p>
        </p:txBody>
      </p:sp>
      <p:pic>
        <p:nvPicPr>
          <p:cNvPr id="1026" name="Picture 2" descr="D:\104_FUJI2\DSCF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TEUK 2013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CONDITION AND DEVELOPMENT OF LOCAL </a:t>
            </a:r>
            <a:r>
              <a:rPr lang="en-US" dirty="0" smtClean="0"/>
              <a:t>SOLIDFUEL</a:t>
            </a:r>
            <a:r>
              <a:rPr lang="et-EE" dirty="0" smtClean="0"/>
              <a:t> </a:t>
            </a:r>
            <a:r>
              <a:rPr lang="en-US" dirty="0" smtClean="0"/>
              <a:t>HEATING </a:t>
            </a:r>
            <a:r>
              <a:rPr lang="en-US" dirty="0"/>
              <a:t>DEVICES IN ESTONIA AND IT'S NEIGHBOURHOOD</a:t>
            </a:r>
          </a:p>
          <a:p>
            <a:pPr marL="0" indent="0">
              <a:buNone/>
            </a:pPr>
            <a:r>
              <a:rPr lang="en-US" dirty="0"/>
              <a:t>Mart Hovi, </a:t>
            </a:r>
            <a:r>
              <a:rPr lang="en-US" dirty="0" err="1"/>
              <a:t>Annes</a:t>
            </a:r>
            <a:r>
              <a:rPr lang="en-US" dirty="0"/>
              <a:t> </a:t>
            </a:r>
            <a:r>
              <a:rPr lang="en-US" dirty="0" err="1"/>
              <a:t>Andresson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possibilities for local heating can be fairly different in </a:t>
            </a:r>
            <a:r>
              <a:rPr lang="en-US" dirty="0" smtClean="0"/>
              <a:t>monetary</a:t>
            </a:r>
            <a:r>
              <a:rPr lang="et-EE" dirty="0" smtClean="0"/>
              <a:t> </a:t>
            </a:r>
            <a:r>
              <a:rPr lang="en-US" dirty="0" smtClean="0"/>
              <a:t>terms</a:t>
            </a:r>
            <a:r>
              <a:rPr lang="en-US" dirty="0"/>
              <a:t>. Not only the availability of primary energy source should be considered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n-US" dirty="0" smtClean="0"/>
              <a:t>but </a:t>
            </a:r>
            <a:r>
              <a:rPr lang="en-US" dirty="0"/>
              <a:t>also the cost and life-span of the devices. Authors observe </a:t>
            </a:r>
            <a:r>
              <a:rPr lang="en-US" dirty="0" smtClean="0"/>
              <a:t>different</a:t>
            </a:r>
            <a:r>
              <a:rPr lang="et-EE" dirty="0" smtClean="0"/>
              <a:t> </a:t>
            </a:r>
            <a:r>
              <a:rPr lang="en-US" dirty="0" smtClean="0"/>
              <a:t>stove</a:t>
            </a:r>
            <a:r>
              <a:rPr lang="et-EE" dirty="0" smtClean="0"/>
              <a:t>-</a:t>
            </a:r>
            <a:r>
              <a:rPr lang="en-US" dirty="0" smtClean="0"/>
              <a:t>heating </a:t>
            </a:r>
            <a:r>
              <a:rPr lang="en-US" dirty="0"/>
              <a:t>possibilities as </a:t>
            </a:r>
            <a:r>
              <a:rPr lang="en-US" dirty="0" smtClean="0"/>
              <a:t>alternatives </a:t>
            </a:r>
            <a:r>
              <a:rPr lang="en-US" dirty="0"/>
              <a:t>to heat pumps and </a:t>
            </a:r>
            <a:r>
              <a:rPr lang="en-US" dirty="0" smtClean="0"/>
              <a:t>electricity</a:t>
            </a:r>
            <a:r>
              <a:rPr lang="et-EE" dirty="0" smtClean="0"/>
              <a:t> </a:t>
            </a:r>
            <a:r>
              <a:rPr lang="en-US" dirty="0" smtClean="0"/>
              <a:t>heating</a:t>
            </a:r>
            <a:r>
              <a:rPr lang="en-US" dirty="0"/>
              <a:t>. As a comparison </a:t>
            </a:r>
            <a:r>
              <a:rPr lang="en-US" dirty="0" smtClean="0"/>
              <a:t>the</a:t>
            </a:r>
            <a:r>
              <a:rPr lang="et-EE" dirty="0" smtClean="0"/>
              <a:t> </a:t>
            </a:r>
            <a:r>
              <a:rPr lang="en-US" dirty="0" smtClean="0"/>
              <a:t>measurements </a:t>
            </a:r>
            <a:r>
              <a:rPr lang="en-US" dirty="0"/>
              <a:t>of different stove </a:t>
            </a:r>
            <a:r>
              <a:rPr lang="en-US" dirty="0" smtClean="0"/>
              <a:t>types</a:t>
            </a:r>
            <a:r>
              <a:rPr lang="et-EE" dirty="0" smtClean="0"/>
              <a:t> </a:t>
            </a:r>
            <a:r>
              <a:rPr lang="en-US" dirty="0" smtClean="0"/>
              <a:t>from Finland</a:t>
            </a:r>
            <a:r>
              <a:rPr lang="en-US" dirty="0"/>
              <a:t>, Russia and </a:t>
            </a:r>
            <a:r>
              <a:rPr lang="en-US" dirty="0" smtClean="0"/>
              <a:t>Austria </a:t>
            </a:r>
            <a:r>
              <a:rPr lang="en-US" dirty="0"/>
              <a:t>have been indicated</a:t>
            </a:r>
            <a:r>
              <a:rPr lang="en-US" dirty="0" smtClean="0"/>
              <a:t>.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sz="2100" dirty="0">
                <a:hlinkClick r:id="rId2"/>
              </a:rPr>
              <a:t>http://tek.emu.ee/userfiles/taastuvenergia_keskus/TEUK%20XV/TEUK-XV_kogumik_web.pdf</a:t>
            </a:r>
            <a:endParaRPr lang="et-EE" sz="2100" dirty="0"/>
          </a:p>
        </p:txBody>
      </p:sp>
    </p:spTree>
    <p:extLst>
      <p:ext uri="{BB962C8B-B14F-4D97-AF65-F5344CB8AC3E}">
        <p14:creationId xmlns:p14="http://schemas.microsoft.com/office/powerpoint/2010/main" val="14540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ECOHOUSING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err="1" smtClean="0"/>
              <a:t>The</a:t>
            </a:r>
            <a:r>
              <a:rPr lang="et-EE" dirty="0" smtClean="0"/>
              <a:t> end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project</a:t>
            </a:r>
            <a:r>
              <a:rPr lang="et-EE" dirty="0" smtClean="0"/>
              <a:t> 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step</a:t>
            </a:r>
            <a:endParaRPr lang="et-EE" dirty="0" smtClean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 err="1" smtClean="0"/>
              <a:t>Thank</a:t>
            </a:r>
            <a:r>
              <a:rPr lang="et-EE" dirty="0" smtClean="0"/>
              <a:t> YOU!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38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Boiler lab of the Estonian University of Life Sciences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 order to study the parameters of</a:t>
            </a:r>
            <a:r>
              <a:rPr lang="et-EE" dirty="0" smtClean="0"/>
              <a:t> </a:t>
            </a:r>
            <a:r>
              <a:rPr lang="en-US" dirty="0" smtClean="0"/>
              <a:t>available fuels and to test boilers using biofuel, a boiler lab was established at the Estonian</a:t>
            </a:r>
            <a:r>
              <a:rPr lang="et-EE" dirty="0" smtClean="0"/>
              <a:t> </a:t>
            </a:r>
            <a:r>
              <a:rPr lang="en-US" dirty="0" smtClean="0"/>
              <a:t>University of Life Sciences in 2013. The purpose of the tests carried out by the lab is to</a:t>
            </a:r>
            <a:r>
              <a:rPr lang="et-EE" dirty="0" smtClean="0"/>
              <a:t> </a:t>
            </a:r>
            <a:r>
              <a:rPr lang="en-US" dirty="0" smtClean="0"/>
              <a:t>support studies in technical fields, to introduce the standards applicable to the relevant</a:t>
            </a:r>
            <a:r>
              <a:rPr lang="et-EE" dirty="0" smtClean="0"/>
              <a:t>  </a:t>
            </a:r>
            <a:r>
              <a:rPr lang="en-US" dirty="0" smtClean="0"/>
              <a:t>equipment and fuels, to make proposals for the improvement of boiler equipment based on</a:t>
            </a:r>
            <a:r>
              <a:rPr lang="et-EE" dirty="0" smtClean="0"/>
              <a:t> </a:t>
            </a:r>
            <a:r>
              <a:rPr lang="en-US" dirty="0" smtClean="0"/>
              <a:t>heat release rates of the external surface of boilers and the characteristics of different types</a:t>
            </a:r>
            <a:r>
              <a:rPr lang="et-EE" dirty="0" smtClean="0"/>
              <a:t> </a:t>
            </a:r>
            <a:r>
              <a:rPr lang="en-US" dirty="0" smtClean="0"/>
              <a:t>of fuel, to </a:t>
            </a:r>
            <a:r>
              <a:rPr lang="en-US" dirty="0" err="1" smtClean="0"/>
              <a:t>analyse</a:t>
            </a:r>
            <a:r>
              <a:rPr lang="en-US" dirty="0" smtClean="0"/>
              <a:t> the parameters of the fuels used together with fuel wood and to</a:t>
            </a:r>
            <a:r>
              <a:rPr lang="et-EE" dirty="0" smtClean="0"/>
              <a:t> </a:t>
            </a:r>
            <a:r>
              <a:rPr lang="en-US" dirty="0" smtClean="0"/>
              <a:t>introduce the findings to users. As the lab is operating at a university, its main purpose is to</a:t>
            </a:r>
            <a:r>
              <a:rPr lang="et-EE" dirty="0" smtClean="0"/>
              <a:t> </a:t>
            </a:r>
            <a:r>
              <a:rPr lang="en-US" dirty="0" smtClean="0"/>
              <a:t>support studies in technical fields, notably bachelor and master studies in the field on energy</a:t>
            </a:r>
            <a:r>
              <a:rPr lang="et-EE" dirty="0" smtClean="0"/>
              <a:t> </a:t>
            </a:r>
            <a:r>
              <a:rPr lang="en-US" dirty="0" smtClean="0"/>
              <a:t>use. The boiler lab enables us to verify the results of theoretical calculations, by conducting</a:t>
            </a:r>
            <a:r>
              <a:rPr lang="et-EE" dirty="0" smtClean="0"/>
              <a:t> </a:t>
            </a:r>
            <a:r>
              <a:rPr lang="en-US" dirty="0" smtClean="0"/>
              <a:t>experiments on heat technological tests. Although the main purpose of the lab is to support</a:t>
            </a:r>
            <a:r>
              <a:rPr lang="et-EE" dirty="0" smtClean="0"/>
              <a:t> </a:t>
            </a:r>
            <a:r>
              <a:rPr lang="en-US" dirty="0" smtClean="0"/>
              <a:t>studies, it is also conducting tests in cooperation with producers to examine the </a:t>
            </a:r>
            <a:r>
              <a:rPr lang="et-EE" dirty="0"/>
              <a:t>q</a:t>
            </a:r>
            <a:r>
              <a:rPr lang="en-US" dirty="0" err="1" smtClean="0"/>
              <a:t>ualities</a:t>
            </a:r>
            <a:r>
              <a:rPr lang="en-US" dirty="0" smtClean="0"/>
              <a:t> of</a:t>
            </a:r>
            <a:r>
              <a:rPr lang="et-EE" dirty="0" smtClean="0"/>
              <a:t> </a:t>
            </a:r>
            <a:r>
              <a:rPr lang="en-US" dirty="0" smtClean="0"/>
              <a:t>fuels and to </a:t>
            </a:r>
            <a:r>
              <a:rPr lang="en-US" dirty="0" err="1" smtClean="0"/>
              <a:t>optimi</a:t>
            </a:r>
            <a:r>
              <a:rPr lang="et-EE" dirty="0" smtClean="0"/>
              <a:t>z</a:t>
            </a:r>
            <a:r>
              <a:rPr lang="en-US" dirty="0" smtClean="0"/>
              <a:t>e burning technologies. The collected data can be used to determine</a:t>
            </a:r>
            <a:r>
              <a:rPr lang="et-EE" dirty="0" smtClean="0"/>
              <a:t> </a:t>
            </a:r>
            <a:r>
              <a:rPr lang="en-US" dirty="0" smtClean="0"/>
              <a:t>optimal operating regimes for boilers.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http://www.eby.ee/ajakiri2013.pdf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28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Experimental</a:t>
            </a:r>
            <a:r>
              <a:rPr lang="et-EE" dirty="0" smtClean="0"/>
              <a:t> </a:t>
            </a:r>
            <a:r>
              <a:rPr lang="et-EE" dirty="0" err="1" smtClean="0"/>
              <a:t>setup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0398"/>
            <a:ext cx="8229600" cy="420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Classes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Installers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5120"/>
            <a:ext cx="6792416" cy="454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DVD </a:t>
            </a:r>
            <a:r>
              <a:rPr lang="et-EE" dirty="0" err="1" smtClean="0"/>
              <a:t>record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course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Let’s</a:t>
            </a:r>
            <a:r>
              <a:rPr lang="et-EE" dirty="0" smtClean="0"/>
              <a:t> see a video ..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9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Study</a:t>
            </a:r>
            <a:r>
              <a:rPr lang="et-EE" dirty="0" smtClean="0"/>
              <a:t> </a:t>
            </a:r>
            <a:r>
              <a:rPr lang="et-EE" dirty="0" err="1" smtClean="0"/>
              <a:t>trip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South-Estonia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Kymene</a:t>
            </a:r>
            <a:r>
              <a:rPr lang="et-EE" dirty="0" smtClean="0"/>
              <a:t> </a:t>
            </a:r>
            <a:r>
              <a:rPr lang="et-EE" dirty="0" err="1" smtClean="0"/>
              <a:t>factory</a:t>
            </a:r>
            <a:endParaRPr lang="et-EE" dirty="0"/>
          </a:p>
          <a:p>
            <a:pPr marL="914400" lvl="2" indent="0">
              <a:buNone/>
            </a:pPr>
            <a:r>
              <a:rPr lang="et-EE" dirty="0" smtClean="0"/>
              <a:t>-  </a:t>
            </a:r>
            <a:r>
              <a:rPr lang="et-EE" dirty="0" err="1" smtClean="0"/>
              <a:t>Fuel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residues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wood</a:t>
            </a:r>
            <a:r>
              <a:rPr lang="et-EE" dirty="0" smtClean="0"/>
              <a:t> </a:t>
            </a:r>
            <a:r>
              <a:rPr lang="et-EE" dirty="0" err="1" smtClean="0"/>
              <a:t>factory</a:t>
            </a:r>
            <a:endParaRPr lang="et-EE" dirty="0" smtClean="0"/>
          </a:p>
          <a:p>
            <a:r>
              <a:rPr lang="et-EE" dirty="0" smtClean="0"/>
              <a:t>Põlva boiler </a:t>
            </a:r>
            <a:r>
              <a:rPr lang="et-EE" dirty="0" err="1" smtClean="0"/>
              <a:t>factory</a:t>
            </a: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	- </a:t>
            </a:r>
            <a:r>
              <a:rPr lang="et-EE" dirty="0" err="1" smtClean="0"/>
              <a:t>boilers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local</a:t>
            </a:r>
            <a:r>
              <a:rPr lang="et-EE" dirty="0" smtClean="0"/>
              <a:t> </a:t>
            </a:r>
            <a:r>
              <a:rPr lang="et-EE" dirty="0" err="1" smtClean="0"/>
              <a:t>fuel</a:t>
            </a:r>
            <a:r>
              <a:rPr lang="et-EE" dirty="0" smtClean="0"/>
              <a:t> heating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455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Kymene</a:t>
            </a:r>
            <a:r>
              <a:rPr lang="et-EE" dirty="0" smtClean="0"/>
              <a:t> Otepää</a:t>
            </a:r>
            <a:endParaRPr lang="et-E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75" y="1163092"/>
            <a:ext cx="8521781" cy="41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56612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http://www.eby.ee/Ajakiri_2012.pdf</a:t>
            </a:r>
          </a:p>
        </p:txBody>
      </p:sp>
    </p:spTree>
    <p:extLst>
      <p:ext uri="{BB962C8B-B14F-4D97-AF65-F5344CB8AC3E}">
        <p14:creationId xmlns:p14="http://schemas.microsoft.com/office/powerpoint/2010/main" val="25311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In</a:t>
            </a:r>
            <a:r>
              <a:rPr lang="et-EE" dirty="0" smtClean="0"/>
              <a:t> Põlva boiler </a:t>
            </a:r>
            <a:r>
              <a:rPr lang="et-EE" dirty="0" err="1" smtClean="0"/>
              <a:t>factory</a:t>
            </a:r>
            <a:endParaRPr lang="et-EE" dirty="0"/>
          </a:p>
        </p:txBody>
      </p:sp>
      <p:pic>
        <p:nvPicPr>
          <p:cNvPr id="1026" name="Picture 2" descr="E:\DCIM\105_FUJI\DSCF5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955</Words>
  <Application>Microsoft Office PowerPoint</Application>
  <PresentationFormat>Ekraaniseanss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2" baseType="lpstr">
      <vt:lpstr>Tarkvarakomplekti Office kujundus</vt:lpstr>
      <vt:lpstr>ECOHOUSING WG1</vt:lpstr>
      <vt:lpstr>Project seminars</vt:lpstr>
      <vt:lpstr>Boiler lab of the Estonian University of Life Sciences</vt:lpstr>
      <vt:lpstr>Experimental setup</vt:lpstr>
      <vt:lpstr>Classes for Installers</vt:lpstr>
      <vt:lpstr>DVD record from course</vt:lpstr>
      <vt:lpstr>Study trip in South-Estonia</vt:lpstr>
      <vt:lpstr>In Kymene Otepää</vt:lpstr>
      <vt:lpstr>In Põlva boiler factory</vt:lpstr>
      <vt:lpstr>Fuel from waste</vt:lpstr>
      <vt:lpstr>Main facility (Briquetting)</vt:lpstr>
      <vt:lpstr>RD Briquettes</vt:lpstr>
      <vt:lpstr>RD Biogas</vt:lpstr>
      <vt:lpstr>Introduction</vt:lpstr>
      <vt:lpstr>Agronomy 2012</vt:lpstr>
      <vt:lpstr>Agronomy 2013</vt:lpstr>
      <vt:lpstr>TEUK 2011 A</vt:lpstr>
      <vt:lpstr>TEUK 2011 B</vt:lpstr>
      <vt:lpstr>TEUK 2012</vt:lpstr>
      <vt:lpstr>TEUK 2013</vt:lpstr>
      <vt:lpstr>ECOHOUSING</vt:lpstr>
    </vt:vector>
  </TitlesOfParts>
  <Company>EMÜ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Mart Hovi</dc:creator>
  <cp:lastModifiedBy>Mart Hovi</cp:lastModifiedBy>
  <cp:revision>22</cp:revision>
  <dcterms:created xsi:type="dcterms:W3CDTF">2013-12-07T12:02:57Z</dcterms:created>
  <dcterms:modified xsi:type="dcterms:W3CDTF">2013-12-11T11:04:50Z</dcterms:modified>
</cp:coreProperties>
</file>