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2" r:id="rId10"/>
    <p:sldId id="266" r:id="rId11"/>
    <p:sldId id="267" r:id="rId12"/>
    <p:sldId id="269" r:id="rId13"/>
    <p:sldId id="270" r:id="rId14"/>
    <p:sldId id="268" r:id="rId15"/>
    <p:sldId id="259" r:id="rId16"/>
  </p:sldIdLst>
  <p:sldSz cx="9144000" cy="5143500" type="screen16x9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Keskmine laad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68" autoAdjust="0"/>
    <p:restoredTop sz="94660"/>
  </p:normalViewPr>
  <p:slideViewPr>
    <p:cSldViewPr>
      <p:cViewPr varScale="1">
        <p:scale>
          <a:sx n="81" d="100"/>
          <a:sy n="81" d="100"/>
        </p:scale>
        <p:origin x="-78" y="-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8936D-A8B7-4549-BAA2-8B67AE660A40}" type="datetimeFigureOut">
              <a:rPr lang="et-EE" smtClean="0"/>
              <a:t>17.01.2019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6C2CB-1597-4687-994F-5DEC25910F7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28226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laadi muutmiseks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24D8-214F-4AAA-B5BD-C77AF0EDF359}" type="datetime1">
              <a:rPr lang="et-EE" smtClean="0"/>
              <a:t>17.01.2019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738E-F61C-4FB4-80A0-7B98CFB681D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81591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899A-BF7A-4854-9943-AF888D94C93C}" type="datetime1">
              <a:rPr lang="et-EE" smtClean="0"/>
              <a:t>17.01.2019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738E-F61C-4FB4-80A0-7B98CFB681D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58636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4561-A082-4004-A81E-EE77E1F56358}" type="datetime1">
              <a:rPr lang="et-EE" smtClean="0"/>
              <a:t>17.01.2019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738E-F61C-4FB4-80A0-7B98CFB681D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0844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8E1D-D89C-42B5-98C0-826D40124AFE}" type="datetime1">
              <a:rPr lang="et-EE" smtClean="0"/>
              <a:t>17.01.2019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738E-F61C-4FB4-80A0-7B98CFB681D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5762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790D-9393-49C1-B780-823AB18B9548}" type="datetime1">
              <a:rPr lang="et-EE" smtClean="0"/>
              <a:t>17.01.2019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738E-F61C-4FB4-80A0-7B98CFB681D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09741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2254-D40C-4265-9A50-6EB326833523}" type="datetime1">
              <a:rPr lang="et-EE" smtClean="0"/>
              <a:t>17.01.2019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738E-F61C-4FB4-80A0-7B98CFB681D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87723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7B48-0E9F-425C-AB54-D49CD6DF99E2}" type="datetime1">
              <a:rPr lang="et-EE" smtClean="0"/>
              <a:t>17.01.2019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738E-F61C-4FB4-80A0-7B98CFB681D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17623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C57C-0380-4B00-8DB9-5F5024EFE905}" type="datetime1">
              <a:rPr lang="et-EE" smtClean="0"/>
              <a:t>17.01.2019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738E-F61C-4FB4-80A0-7B98CFB681D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85066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41124-2CE2-4899-B6D5-32CC6A298DF1}" type="datetime1">
              <a:rPr lang="et-EE" smtClean="0"/>
              <a:t>17.01.2019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738E-F61C-4FB4-80A0-7B98CFB681D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06110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693C-0554-4D66-A233-3D125CF9E78B}" type="datetime1">
              <a:rPr lang="et-EE" smtClean="0"/>
              <a:t>17.01.2019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738E-F61C-4FB4-80A0-7B98CFB681D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45238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F6A6-5B4B-4D88-A252-68FEDEB9C67E}" type="datetime1">
              <a:rPr lang="et-EE" smtClean="0"/>
              <a:t>17.01.2019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738E-F61C-4FB4-80A0-7B98CFB681D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07696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967E1-F0F3-4839-858B-51DC556A56EF}" type="datetime1">
              <a:rPr lang="et-EE" smtClean="0"/>
              <a:t>17.01.2019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D738E-F61C-4FB4-80A0-7B98CFB681D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1347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vacuum-storage.com/series-vacuum-high-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t-E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Soojusenergia </a:t>
            </a:r>
            <a:r>
              <a:rPr lang="et-EE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sesoonne salvestamine</a:t>
            </a:r>
            <a:endParaRPr lang="et-E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31640" y="3147814"/>
            <a:ext cx="6400800" cy="576064"/>
          </a:xfrm>
        </p:spPr>
        <p:txBody>
          <a:bodyPr>
            <a:normAutofit/>
          </a:bodyPr>
          <a:lstStyle/>
          <a:p>
            <a:r>
              <a:rPr lang="et-E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Janar Kalder</a:t>
            </a:r>
            <a:endParaRPr lang="et-EE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920" y="4329054"/>
            <a:ext cx="118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Tartu 2018</a:t>
            </a:r>
            <a:endParaRPr lang="et-E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14454" y="26749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Eesti Maaülikool</a:t>
            </a:r>
          </a:p>
          <a:p>
            <a:pPr algn="ctr"/>
            <a:r>
              <a:rPr lang="et-E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Tehnikainstituut</a:t>
            </a:r>
            <a:endParaRPr lang="et-E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70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951" y="158492"/>
            <a:ext cx="4564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Vaakumisolatsiooniga mahuti Eesti tingimustes</a:t>
            </a:r>
            <a:endParaRPr lang="et-E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irgkonnektor 3"/>
          <p:cNvCxnSpPr/>
          <p:nvPr/>
        </p:nvCxnSpPr>
        <p:spPr>
          <a:xfrm>
            <a:off x="251520" y="558602"/>
            <a:ext cx="8712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>
          <a:xfrm>
            <a:off x="6823595" y="221625"/>
            <a:ext cx="2133600" cy="273844"/>
          </a:xfrm>
        </p:spPr>
        <p:txBody>
          <a:bodyPr/>
          <a:lstStyle/>
          <a:p>
            <a:fld id="{123D738E-F61C-4FB4-80A0-7B98CFB681D3}" type="slidenum">
              <a:rPr lang="et-EE" smtClean="0"/>
              <a:t>10</a:t>
            </a:fld>
            <a:endParaRPr lang="et-EE" dirty="0"/>
          </a:p>
        </p:txBody>
      </p:sp>
      <p:sp>
        <p:nvSpPr>
          <p:cNvPr id="8" name="TextBox 7"/>
          <p:cNvSpPr txBox="1"/>
          <p:nvPr/>
        </p:nvSpPr>
        <p:spPr>
          <a:xfrm>
            <a:off x="1403648" y="4001372"/>
            <a:ext cx="5660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Joonis 8. Erineva ruumalaga vaakumisolatsiooniga mahuti temperatuur [5]</a:t>
            </a:r>
            <a:endParaRPr lang="et-E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lt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9" b="5426"/>
          <a:stretch/>
        </p:blipFill>
        <p:spPr bwMode="auto">
          <a:xfrm>
            <a:off x="1475656" y="911374"/>
            <a:ext cx="5588156" cy="2956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6924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951" y="158492"/>
            <a:ext cx="4564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Vaakumisolatsiooniga mahuti Eesti tingimustes</a:t>
            </a:r>
            <a:endParaRPr lang="et-E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irgkonnektor 3"/>
          <p:cNvCxnSpPr/>
          <p:nvPr/>
        </p:nvCxnSpPr>
        <p:spPr>
          <a:xfrm>
            <a:off x="251520" y="558602"/>
            <a:ext cx="8712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>
          <a:xfrm>
            <a:off x="6823595" y="221625"/>
            <a:ext cx="2133600" cy="273844"/>
          </a:xfrm>
        </p:spPr>
        <p:txBody>
          <a:bodyPr/>
          <a:lstStyle/>
          <a:p>
            <a:fld id="{123D738E-F61C-4FB4-80A0-7B98CFB681D3}" type="slidenum">
              <a:rPr lang="et-EE" smtClean="0"/>
              <a:t>11</a:t>
            </a:fld>
            <a:endParaRPr lang="et-EE" dirty="0"/>
          </a:p>
        </p:txBody>
      </p:sp>
      <p:pic>
        <p:nvPicPr>
          <p:cNvPr id="10" name="Pilt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2" y="1116731"/>
            <a:ext cx="3995464" cy="246313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5055121" y="838695"/>
            <a:ext cx="390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Tabel 3. Energiabilanss [5]</a:t>
            </a:r>
            <a:endParaRPr lang="et-E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760220"/>
              </p:ext>
            </p:extLst>
          </p:nvPr>
        </p:nvGraphicFramePr>
        <p:xfrm>
          <a:off x="5076056" y="1246536"/>
          <a:ext cx="3636404" cy="1910268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2456168"/>
                <a:gridCol w="1180236"/>
              </a:tblGrid>
              <a:tr h="12349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</a:rPr>
                        <a:t>Description</a:t>
                      </a:r>
                      <a:endParaRPr lang="et-E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Heat Energy (kW·h)</a:t>
                      </a:r>
                      <a:endParaRPr lang="et-E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246995"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House yearly heat energy demand</a:t>
                      </a:r>
                      <a:endParaRPr lang="et-E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</a:rPr>
                        <a:t>6023</a:t>
                      </a:r>
                      <a:endParaRPr lang="et-E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246995"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Produced heat energy from sun</a:t>
                      </a:r>
                      <a:endParaRPr lang="et-E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8560</a:t>
                      </a:r>
                      <a:endParaRPr lang="et-E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246995"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Solar heat energy for direct heating</a:t>
                      </a:r>
                      <a:endParaRPr lang="et-E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2474</a:t>
                      </a:r>
                      <a:endParaRPr lang="et-E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70493"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effectLst/>
                        </a:rPr>
                        <a:t>Additional heat energy demand (ground source heat pump)</a:t>
                      </a:r>
                      <a:endParaRPr lang="et-E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3549</a:t>
                      </a:r>
                      <a:endParaRPr lang="et-E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246995"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Energy to heat pump ground loop</a:t>
                      </a:r>
                      <a:endParaRPr lang="et-E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1903</a:t>
                      </a:r>
                      <a:endParaRPr lang="et-E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246995"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Buffer tank and storage tank losses</a:t>
                      </a:r>
                      <a:endParaRPr lang="et-E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2312</a:t>
                      </a:r>
                      <a:endParaRPr lang="et-E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123498"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Storage losses</a:t>
                      </a:r>
                      <a:endParaRPr lang="et-E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</a:rPr>
                        <a:t>4215</a:t>
                      </a:r>
                      <a:endParaRPr lang="et-E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98637" y="3578371"/>
            <a:ext cx="390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Joonis 9. Energiabilanss [5]</a:t>
            </a:r>
            <a:endParaRPr lang="et-E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659058"/>
              </p:ext>
            </p:extLst>
          </p:nvPr>
        </p:nvGraphicFramePr>
        <p:xfrm>
          <a:off x="3851920" y="3751259"/>
          <a:ext cx="4929505" cy="1219200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3600450"/>
                <a:gridCol w="1329055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</a:rPr>
                        <a:t>Description</a:t>
                      </a:r>
                      <a:endParaRPr lang="et-E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Efficiency</a:t>
                      </a:r>
                      <a:endParaRPr lang="et-E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Direct heating system efficiency</a:t>
                      </a:r>
                      <a:endParaRPr lang="et-E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51%</a:t>
                      </a:r>
                      <a:endParaRPr lang="et-E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effectLst/>
                        </a:rPr>
                        <a:t>Solar irradiation to collected heat energy efficiency</a:t>
                      </a:r>
                      <a:endParaRPr lang="et-E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20%</a:t>
                      </a:r>
                      <a:endParaRPr lang="et-E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Direct heating</a:t>
                      </a:r>
                      <a:endParaRPr lang="et-E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41%</a:t>
                      </a:r>
                      <a:endParaRPr lang="et-E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Additional energy demand</a:t>
                      </a:r>
                      <a:endParaRPr lang="et-E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59%</a:t>
                      </a:r>
                      <a:endParaRPr lang="et-E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Buffer tank losses</a:t>
                      </a:r>
                      <a:endParaRPr lang="et-E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 6%</a:t>
                      </a:r>
                      <a:endParaRPr lang="et-E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Vacuum insulated tank losses</a:t>
                      </a:r>
                      <a:endParaRPr lang="et-E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21%</a:t>
                      </a:r>
                      <a:endParaRPr lang="et-E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effectLst/>
                        </a:rPr>
                        <a:t>Heat energy to ground</a:t>
                      </a:r>
                      <a:endParaRPr lang="et-E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</a:rPr>
                        <a:t>22%</a:t>
                      </a:r>
                      <a:endParaRPr lang="et-E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851920" y="3424483"/>
            <a:ext cx="390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Tabel 4. Küttesüsteemi efektiivsus [5]</a:t>
            </a:r>
            <a:endParaRPr lang="et-E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07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951" y="158492"/>
            <a:ext cx="1896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Edasised uuringud</a:t>
            </a:r>
            <a:endParaRPr lang="et-E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irgkonnektor 3"/>
          <p:cNvCxnSpPr/>
          <p:nvPr/>
        </p:nvCxnSpPr>
        <p:spPr>
          <a:xfrm>
            <a:off x="251520" y="558602"/>
            <a:ext cx="8712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>
          <a:xfrm>
            <a:off x="6823595" y="221625"/>
            <a:ext cx="2133600" cy="273844"/>
          </a:xfrm>
        </p:spPr>
        <p:txBody>
          <a:bodyPr/>
          <a:lstStyle/>
          <a:p>
            <a:fld id="{123D738E-F61C-4FB4-80A0-7B98CFB681D3}" type="slidenum">
              <a:rPr lang="et-EE" smtClean="0"/>
              <a:t>12</a:t>
            </a:fld>
            <a:endParaRPr lang="et-EE" dirty="0"/>
          </a:p>
        </p:txBody>
      </p:sp>
      <p:sp>
        <p:nvSpPr>
          <p:cNvPr id="7" name="TextBox 6"/>
          <p:cNvSpPr txBox="1"/>
          <p:nvPr/>
        </p:nvSpPr>
        <p:spPr>
          <a:xfrm>
            <a:off x="307951" y="987574"/>
            <a:ext cx="83685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t-E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Uurida kas on kasulik suvisel ajal üleliigne PV paneelide poolt toodetud elektrienergia salvestada vaakumisolatsiooniga mahutisse soojusenergiana ja seeläbi suurendada energia kohapealset tarbimist ja vabaneda elektrienergia müümisest võrku.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t-E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t-E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Salvestatud energiaga köetakse kütteperioodil hoonet.</a:t>
            </a:r>
            <a:endParaRPr lang="et-E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23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951" y="158492"/>
            <a:ext cx="4262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Ahiküttega elamu soojenemine ja jahtumine</a:t>
            </a:r>
            <a:endParaRPr lang="et-E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irgkonnektor 3"/>
          <p:cNvCxnSpPr/>
          <p:nvPr/>
        </p:nvCxnSpPr>
        <p:spPr>
          <a:xfrm>
            <a:off x="251520" y="558602"/>
            <a:ext cx="8712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>
          <a:xfrm>
            <a:off x="6823595" y="221625"/>
            <a:ext cx="2133600" cy="273844"/>
          </a:xfrm>
        </p:spPr>
        <p:txBody>
          <a:bodyPr/>
          <a:lstStyle/>
          <a:p>
            <a:fld id="{123D738E-F61C-4FB4-80A0-7B98CFB681D3}" type="slidenum">
              <a:rPr lang="et-EE" smtClean="0"/>
              <a:t>13</a:t>
            </a:fld>
            <a:endParaRPr lang="et-EE" dirty="0"/>
          </a:p>
        </p:txBody>
      </p:sp>
      <p:pic>
        <p:nvPicPr>
          <p:cNvPr id="11266" name="Picture 2" descr="C:\Users\Janar\Downloads\chart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13" y="599757"/>
            <a:ext cx="3596987" cy="179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Janar\Downloads\chart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900" y="612056"/>
            <a:ext cx="3581484" cy="179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Janar\Downloads\chart(2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152" y="2772310"/>
            <a:ext cx="3596987" cy="179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17635" y="2427763"/>
            <a:ext cx="2794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Joonis 10. Sisetemperatuuri muutus </a:t>
            </a:r>
            <a:endParaRPr lang="et-E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stkülik 4"/>
          <p:cNvSpPr/>
          <p:nvPr/>
        </p:nvSpPr>
        <p:spPr>
          <a:xfrm>
            <a:off x="2469572" y="4650767"/>
            <a:ext cx="28196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Joonis 11. Välistemperatuuri muutus</a:t>
            </a:r>
            <a:endParaRPr lang="et-E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61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951" y="158492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Kirjandus</a:t>
            </a:r>
            <a:endParaRPr lang="et-E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irgkonnektor 3"/>
          <p:cNvCxnSpPr/>
          <p:nvPr/>
        </p:nvCxnSpPr>
        <p:spPr>
          <a:xfrm>
            <a:off x="251520" y="558602"/>
            <a:ext cx="8712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>
          <a:xfrm>
            <a:off x="6823595" y="221625"/>
            <a:ext cx="2133600" cy="273844"/>
          </a:xfrm>
        </p:spPr>
        <p:txBody>
          <a:bodyPr/>
          <a:lstStyle/>
          <a:p>
            <a:fld id="{123D738E-F61C-4FB4-80A0-7B98CFB681D3}" type="slidenum">
              <a:rPr lang="et-EE" smtClean="0"/>
              <a:t>14</a:t>
            </a:fld>
            <a:endParaRPr lang="et-EE" dirty="0"/>
          </a:p>
        </p:txBody>
      </p:sp>
      <p:sp>
        <p:nvSpPr>
          <p:cNvPr id="8" name="Ristkülik 7"/>
          <p:cNvSpPr/>
          <p:nvPr/>
        </p:nvSpPr>
        <p:spPr>
          <a:xfrm>
            <a:off x="307950" y="987574"/>
            <a:ext cx="836850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t-E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t-E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V. </a:t>
            </a:r>
            <a:r>
              <a:rPr lang="et-E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Novo</a:t>
            </a:r>
            <a:r>
              <a:rPr lang="et-E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R. </a:t>
            </a:r>
            <a:r>
              <a:rPr lang="et-E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Bayon</a:t>
            </a:r>
            <a:r>
              <a:rPr lang="et-E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 </a:t>
            </a:r>
            <a:r>
              <a:rPr lang="et-E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Castro-Fresno</a:t>
            </a:r>
            <a:r>
              <a:rPr lang="et-E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J. </a:t>
            </a:r>
            <a:r>
              <a:rPr lang="et-E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Rodriguez-Hernandez</a:t>
            </a:r>
            <a:r>
              <a:rPr lang="et-E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t-E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r>
              <a:rPr lang="et-E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t-E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seasonal</a:t>
            </a:r>
            <a:r>
              <a:rPr lang="et-E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heat</a:t>
            </a:r>
            <a:r>
              <a:rPr lang="et-E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storage</a:t>
            </a:r>
            <a:r>
              <a:rPr lang="et-E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t-E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  <a:r>
              <a:rPr lang="et-E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basins</a:t>
            </a:r>
            <a:r>
              <a:rPr lang="et-E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t-E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r>
              <a:rPr lang="et-E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tanks</a:t>
            </a:r>
            <a:r>
              <a:rPr lang="et-E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t-E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gravel-water</a:t>
            </a:r>
            <a:r>
              <a:rPr lang="et-E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pits,” </a:t>
            </a:r>
            <a:r>
              <a:rPr lang="et-EE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Appl</a:t>
            </a:r>
            <a:r>
              <a:rPr lang="et-E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t-EE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et-E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2010</a:t>
            </a:r>
            <a:r>
              <a:rPr lang="et-E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t-E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t-E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t-E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t-E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Kny</a:t>
            </a:r>
            <a:r>
              <a:rPr lang="et-E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M. </a:t>
            </a:r>
            <a:r>
              <a:rPr lang="et-E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Urban</a:t>
            </a:r>
            <a:r>
              <a:rPr lang="et-E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t-E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Solar</a:t>
            </a:r>
            <a:r>
              <a:rPr lang="et-E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 </a:t>
            </a:r>
            <a:r>
              <a:rPr lang="et-E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t-E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Long-term</a:t>
            </a:r>
            <a:r>
              <a:rPr lang="et-E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Heat</a:t>
            </a:r>
            <a:r>
              <a:rPr lang="et-E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Storage</a:t>
            </a:r>
            <a:r>
              <a:rPr lang="et-E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t-E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et-E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t-E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Optimisation</a:t>
            </a:r>
            <a:r>
              <a:rPr lang="et-E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t-E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t-E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t-E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t-E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Beikircher</a:t>
            </a:r>
            <a:r>
              <a:rPr lang="et-E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</a:t>
            </a:r>
            <a:r>
              <a:rPr lang="et-E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Reuß</a:t>
            </a:r>
            <a:r>
              <a:rPr lang="et-E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G. </a:t>
            </a:r>
            <a:r>
              <a:rPr lang="et-E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Streib</a:t>
            </a:r>
            <a:r>
              <a:rPr lang="et-E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t-E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Vacuum</a:t>
            </a:r>
            <a:r>
              <a:rPr lang="et-E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super </a:t>
            </a:r>
            <a:r>
              <a:rPr lang="et-E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insulated</a:t>
            </a:r>
            <a:r>
              <a:rPr lang="et-E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heat</a:t>
            </a:r>
            <a:r>
              <a:rPr lang="et-E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storage</a:t>
            </a:r>
            <a:r>
              <a:rPr lang="et-E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et-E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t-E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400°C,” no. </a:t>
            </a:r>
            <a:r>
              <a:rPr lang="et-E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January</a:t>
            </a:r>
            <a:r>
              <a:rPr lang="et-E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2012</a:t>
            </a:r>
            <a:r>
              <a:rPr lang="et-E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t-E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Power. Available online: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http://vacuum-storage.com/series-vacuum-high-</a:t>
            </a:r>
            <a:r>
              <a:rPr lang="et-E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power.html (accessed on 20 December 2017).</a:t>
            </a:r>
            <a:endParaRPr lang="et-E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t-E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t-E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Kalder, A. </a:t>
            </a:r>
            <a:r>
              <a:rPr lang="et-E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Annuk</a:t>
            </a:r>
            <a:r>
              <a:rPr lang="et-E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Allik, and E. </a:t>
            </a:r>
            <a:r>
              <a:rPr lang="et-E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Kokin</a:t>
            </a:r>
            <a:r>
              <a:rPr lang="et-E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t-E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Increasing</a:t>
            </a:r>
            <a:r>
              <a:rPr lang="et-E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Solar</a:t>
            </a:r>
            <a:r>
              <a:rPr lang="et-E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et-E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Usage</a:t>
            </a:r>
            <a:r>
              <a:rPr lang="et-E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t-E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Dwelling</a:t>
            </a:r>
            <a:r>
              <a:rPr lang="et-E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Heating, </a:t>
            </a:r>
            <a:r>
              <a:rPr lang="et-E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et-E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Solar</a:t>
            </a:r>
            <a:r>
              <a:rPr lang="et-E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Collectors</a:t>
            </a:r>
            <a:r>
              <a:rPr lang="et-E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t-E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Medium</a:t>
            </a:r>
            <a:r>
              <a:rPr lang="et-E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Sized</a:t>
            </a:r>
            <a:r>
              <a:rPr lang="et-E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Vacuum</a:t>
            </a:r>
            <a:r>
              <a:rPr lang="et-E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Insulated</a:t>
            </a:r>
            <a:r>
              <a:rPr lang="et-E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Storage</a:t>
            </a:r>
            <a:r>
              <a:rPr lang="et-E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Tank,” </a:t>
            </a:r>
            <a:r>
              <a:rPr lang="et-EE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Energies</a:t>
            </a:r>
            <a:r>
              <a:rPr lang="et-E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t-E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t-E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11, no. 7, p. 1832, 2018.</a:t>
            </a:r>
          </a:p>
        </p:txBody>
      </p:sp>
    </p:spTree>
    <p:extLst>
      <p:ext uri="{BB962C8B-B14F-4D97-AF65-F5344CB8AC3E}">
        <p14:creationId xmlns:p14="http://schemas.microsoft.com/office/powerpoint/2010/main" val="332253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738E-F61C-4FB4-80A0-7B98CFB681D3}" type="slidenum">
              <a:rPr lang="et-EE" smtClean="0"/>
              <a:t>15</a:t>
            </a:fld>
            <a:endParaRPr lang="et-EE"/>
          </a:p>
        </p:txBody>
      </p:sp>
      <p:sp>
        <p:nvSpPr>
          <p:cNvPr id="3" name="TextBox 2"/>
          <p:cNvSpPr txBox="1"/>
          <p:nvPr/>
        </p:nvSpPr>
        <p:spPr>
          <a:xfrm>
            <a:off x="3275856" y="2214544"/>
            <a:ext cx="2026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Tänan kuulamast!</a:t>
            </a:r>
            <a:endParaRPr lang="et-E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29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951" y="158492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Sissejuhatus</a:t>
            </a:r>
            <a:endParaRPr lang="et-E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irgkonnektor 3"/>
          <p:cNvCxnSpPr/>
          <p:nvPr/>
        </p:nvCxnSpPr>
        <p:spPr>
          <a:xfrm>
            <a:off x="251520" y="558602"/>
            <a:ext cx="8712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>
          <a:xfrm>
            <a:off x="6823595" y="221625"/>
            <a:ext cx="2133600" cy="273844"/>
          </a:xfrm>
        </p:spPr>
        <p:txBody>
          <a:bodyPr/>
          <a:lstStyle/>
          <a:p>
            <a:fld id="{123D738E-F61C-4FB4-80A0-7B98CFB681D3}" type="slidenum">
              <a:rPr lang="et-EE" smtClean="0"/>
              <a:t>2</a:t>
            </a:fld>
            <a:endParaRPr lang="et-EE" dirty="0"/>
          </a:p>
        </p:txBody>
      </p:sp>
      <p:sp>
        <p:nvSpPr>
          <p:cNvPr id="7" name="TextBox 6"/>
          <p:cNvSpPr txBox="1"/>
          <p:nvPr/>
        </p:nvSpPr>
        <p:spPr>
          <a:xfrm>
            <a:off x="307951" y="915566"/>
            <a:ext cx="46240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Päikeseenergia on saadaval mittekütteperioodil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t-EE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Soojusenergiat on vaja salvestada hoonete kütmiseks ja sooja tarbevee saamiseks.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t-EE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Soojusenergia salvestamisel on probleemiks eelkõige salvesti soojuskaod.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t-EE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Ainetel erinev soojusmahtuvus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t-EE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Euroopas on rajatud mitmeid sesoonse salvestiga küttesüsteeme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540" y="1059581"/>
            <a:ext cx="3230860" cy="3316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32040" y="4388234"/>
            <a:ext cx="36022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Joonis 1. Sesoonse salvestiga küttesüsteem [1]</a:t>
            </a:r>
            <a:endParaRPr lang="et-E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48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951" y="158492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Näited Euroopast</a:t>
            </a:r>
            <a:endParaRPr lang="et-E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irgkonnektor 3"/>
          <p:cNvCxnSpPr/>
          <p:nvPr/>
        </p:nvCxnSpPr>
        <p:spPr>
          <a:xfrm>
            <a:off x="251520" y="558602"/>
            <a:ext cx="8712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>
          <a:xfrm>
            <a:off x="6823595" y="221625"/>
            <a:ext cx="2133600" cy="273844"/>
          </a:xfrm>
        </p:spPr>
        <p:txBody>
          <a:bodyPr/>
          <a:lstStyle/>
          <a:p>
            <a:fld id="{123D738E-F61C-4FB4-80A0-7B98CFB681D3}" type="slidenum">
              <a:rPr lang="et-EE" smtClean="0"/>
              <a:t>3</a:t>
            </a:fld>
            <a:endParaRPr lang="et-E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51" y="1203598"/>
            <a:ext cx="8144003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7951" y="895821"/>
            <a:ext cx="3107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Tabel 1. Sesoonsete salvestite </a:t>
            </a:r>
            <a:r>
              <a:rPr lang="et-E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näiteid </a:t>
            </a:r>
            <a:r>
              <a:rPr lang="et-E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[1]</a:t>
            </a:r>
            <a:endParaRPr lang="et-E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951" y="4299942"/>
            <a:ext cx="5578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Nendest mahutitest ammutatakse soojusenergiat soojuspumbaga.</a:t>
            </a:r>
            <a:r>
              <a:rPr lang="et-EE" dirty="0" smtClean="0"/>
              <a:t>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65349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951" y="158492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Näited Euroopast</a:t>
            </a:r>
            <a:endParaRPr lang="et-E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irgkonnektor 3"/>
          <p:cNvCxnSpPr/>
          <p:nvPr/>
        </p:nvCxnSpPr>
        <p:spPr>
          <a:xfrm>
            <a:off x="251520" y="558602"/>
            <a:ext cx="8712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>
          <a:xfrm>
            <a:off x="6823595" y="221625"/>
            <a:ext cx="2133600" cy="273844"/>
          </a:xfrm>
        </p:spPr>
        <p:txBody>
          <a:bodyPr/>
          <a:lstStyle/>
          <a:p>
            <a:fld id="{123D738E-F61C-4FB4-80A0-7B98CFB681D3}" type="slidenum">
              <a:rPr lang="et-EE" smtClean="0"/>
              <a:t>4</a:t>
            </a:fld>
            <a:endParaRPr lang="et-EE" dirty="0"/>
          </a:p>
        </p:txBody>
      </p:sp>
      <p:sp>
        <p:nvSpPr>
          <p:cNvPr id="8" name="TextBox 7"/>
          <p:cNvSpPr txBox="1"/>
          <p:nvPr/>
        </p:nvSpPr>
        <p:spPr>
          <a:xfrm>
            <a:off x="266775" y="4031655"/>
            <a:ext cx="8508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Joonis </a:t>
            </a:r>
            <a:r>
              <a:rPr lang="et-E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t-E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Tsehhi näide: kollektorite pind 147,8 m</a:t>
            </a:r>
            <a:r>
              <a:rPr lang="et-EE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t-E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mahuti maht 1083 m</a:t>
            </a:r>
            <a:r>
              <a:rPr lang="et-EE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t-E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soojustus 700mm mineraalvill, soojuskao võimsus 0,4 W/m</a:t>
            </a:r>
            <a:r>
              <a:rPr lang="et-EE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t-EE" sz="1400" dirty="0" smtClean="0"/>
              <a:t>·K,</a:t>
            </a:r>
            <a:r>
              <a:rPr lang="et-E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ehitatud 1995-1996. [2]</a:t>
            </a:r>
            <a:endParaRPr lang="et-E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51" y="843558"/>
            <a:ext cx="8467032" cy="310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63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951" y="158492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Näited Euroopast</a:t>
            </a:r>
            <a:endParaRPr lang="et-E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irgkonnektor 3"/>
          <p:cNvCxnSpPr/>
          <p:nvPr/>
        </p:nvCxnSpPr>
        <p:spPr>
          <a:xfrm>
            <a:off x="251520" y="558602"/>
            <a:ext cx="8712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>
          <a:xfrm>
            <a:off x="6823595" y="221625"/>
            <a:ext cx="2133600" cy="273844"/>
          </a:xfrm>
        </p:spPr>
        <p:txBody>
          <a:bodyPr/>
          <a:lstStyle/>
          <a:p>
            <a:fld id="{123D738E-F61C-4FB4-80A0-7B98CFB681D3}" type="slidenum">
              <a:rPr lang="et-EE" smtClean="0"/>
              <a:t>5</a:t>
            </a:fld>
            <a:endParaRPr lang="et-EE" dirty="0"/>
          </a:p>
        </p:txBody>
      </p:sp>
      <p:sp>
        <p:nvSpPr>
          <p:cNvPr id="8" name="TextBox 7"/>
          <p:cNvSpPr txBox="1"/>
          <p:nvPr/>
        </p:nvSpPr>
        <p:spPr>
          <a:xfrm>
            <a:off x="266775" y="4031655"/>
            <a:ext cx="53144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Joonis 3. Tsehhi näide: vee temperatuur mahutis erinevatel kõrgustel [2]</a:t>
            </a:r>
            <a:endParaRPr lang="et-E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33" y="876176"/>
            <a:ext cx="6299298" cy="30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80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951" y="158492"/>
            <a:ext cx="2499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Mahuti soojusisolatsioon</a:t>
            </a:r>
            <a:endParaRPr lang="et-E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irgkonnektor 3"/>
          <p:cNvCxnSpPr/>
          <p:nvPr/>
        </p:nvCxnSpPr>
        <p:spPr>
          <a:xfrm>
            <a:off x="251520" y="558602"/>
            <a:ext cx="8712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>
          <a:xfrm>
            <a:off x="6823595" y="221625"/>
            <a:ext cx="2133600" cy="273844"/>
          </a:xfrm>
        </p:spPr>
        <p:txBody>
          <a:bodyPr/>
          <a:lstStyle/>
          <a:p>
            <a:fld id="{123D738E-F61C-4FB4-80A0-7B98CFB681D3}" type="slidenum">
              <a:rPr lang="et-EE" smtClean="0"/>
              <a:t>6</a:t>
            </a:fld>
            <a:endParaRPr lang="et-EE" dirty="0"/>
          </a:p>
        </p:txBody>
      </p:sp>
      <p:sp>
        <p:nvSpPr>
          <p:cNvPr id="8" name="TextBox 7"/>
          <p:cNvSpPr txBox="1"/>
          <p:nvPr/>
        </p:nvSpPr>
        <p:spPr>
          <a:xfrm>
            <a:off x="635787" y="4375451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Joonis 4. Gaasi soojusjuhtivus kasutades ruumi täitmiseks </a:t>
            </a:r>
            <a:r>
              <a:rPr lang="et-E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perliiti</a:t>
            </a:r>
            <a:r>
              <a:rPr lang="et-E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[3]</a:t>
            </a:r>
            <a:endParaRPr lang="et-E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951" y="771550"/>
            <a:ext cx="8656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Soojusisolatsiooni minimaalne soojusjuhtivus klassikaliste soojustusmaterjalide puhul: 0,026 </a:t>
            </a:r>
            <a:r>
              <a:rPr lang="et-E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W/mK</a:t>
            </a:r>
            <a:r>
              <a:rPr lang="et-E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(õhu soojusjuhtivus).</a:t>
            </a:r>
            <a:endParaRPr lang="et-E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Võimalus kasutada soojusisolatsioonina vaakumi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80" y="1660531"/>
            <a:ext cx="4184439" cy="2669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259" y="1449177"/>
            <a:ext cx="3756831" cy="295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30452" y="4452624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Joonis 5. Vaakumisoleeritud mahuti ja PU vahuga isoleeritud mahuti võrdlus [3]</a:t>
            </a:r>
            <a:endParaRPr lang="et-E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14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951" y="158492"/>
            <a:ext cx="2922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Vaakumisolatsiooniga mahuti</a:t>
            </a:r>
            <a:endParaRPr lang="et-E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irgkonnektor 3"/>
          <p:cNvCxnSpPr/>
          <p:nvPr/>
        </p:nvCxnSpPr>
        <p:spPr>
          <a:xfrm>
            <a:off x="251520" y="558602"/>
            <a:ext cx="8712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>
          <a:xfrm>
            <a:off x="6823595" y="221625"/>
            <a:ext cx="2133600" cy="273844"/>
          </a:xfrm>
        </p:spPr>
        <p:txBody>
          <a:bodyPr/>
          <a:lstStyle/>
          <a:p>
            <a:fld id="{123D738E-F61C-4FB4-80A0-7B98CFB681D3}" type="slidenum">
              <a:rPr lang="et-EE" smtClean="0"/>
              <a:t>7</a:t>
            </a:fld>
            <a:endParaRPr lang="et-EE" dirty="0"/>
          </a:p>
        </p:txBody>
      </p:sp>
      <p:sp>
        <p:nvSpPr>
          <p:cNvPr id="8" name="TextBox 7"/>
          <p:cNvSpPr txBox="1"/>
          <p:nvPr/>
        </p:nvSpPr>
        <p:spPr>
          <a:xfrm>
            <a:off x="251521" y="4330029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Joonis 6. Vaakumisoleeritud mahuti konstruktsioon  (soojusisolatsioon 200mm) [3]</a:t>
            </a:r>
            <a:endParaRPr lang="et-E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843558"/>
            <a:ext cx="4896543" cy="3325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16016" y="843558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Mahuti esmane katse näitas, et 17 päevase katseperioodi jooksul, mil keskmine </a:t>
            </a:r>
            <a:r>
              <a:rPr lang="el-G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t-E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oli 38K, langes vee temperatuur mahutis (12 m</a:t>
            </a:r>
            <a:r>
              <a:rPr lang="et-EE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t-E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0,25K päevas.</a:t>
            </a:r>
          </a:p>
          <a:p>
            <a:endParaRPr lang="et-E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t-E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Isolatsiooni rõhk  1.1 </a:t>
            </a:r>
            <a:r>
              <a:rPr lang="et-E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mbar</a:t>
            </a:r>
            <a:endParaRPr lang="et-E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06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951" y="158492"/>
            <a:ext cx="3044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Vaakumisolatsiooniga mahuti </a:t>
            </a:r>
            <a:endParaRPr lang="et-E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irgkonnektor 3"/>
          <p:cNvCxnSpPr/>
          <p:nvPr/>
        </p:nvCxnSpPr>
        <p:spPr>
          <a:xfrm>
            <a:off x="251520" y="558602"/>
            <a:ext cx="8712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>
          <a:xfrm>
            <a:off x="6823595" y="221625"/>
            <a:ext cx="2133600" cy="273844"/>
          </a:xfrm>
        </p:spPr>
        <p:txBody>
          <a:bodyPr/>
          <a:lstStyle/>
          <a:p>
            <a:fld id="{123D738E-F61C-4FB4-80A0-7B98CFB681D3}" type="slidenum">
              <a:rPr lang="et-EE" smtClean="0"/>
              <a:t>8</a:t>
            </a:fld>
            <a:endParaRPr lang="et-EE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51" y="1059582"/>
            <a:ext cx="6094796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46415" y="4659982"/>
            <a:ext cx="2524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Joonis 7. Näide paigalduse kohta [4]</a:t>
            </a:r>
            <a:endParaRPr lang="et-E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415" y="802357"/>
            <a:ext cx="252412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07951" y="740442"/>
            <a:ext cx="6306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Tabel 2. Tehnilised parameetrid toodetavate vaakumisolatsiooniga mahutite kohta [4]</a:t>
            </a:r>
            <a:endParaRPr lang="et-E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05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951" y="158492"/>
            <a:ext cx="4564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Vaakumisolatsiooniga mahuti Eesti tingimustes</a:t>
            </a:r>
            <a:endParaRPr lang="et-E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irgkonnektor 3"/>
          <p:cNvCxnSpPr/>
          <p:nvPr/>
        </p:nvCxnSpPr>
        <p:spPr>
          <a:xfrm>
            <a:off x="251520" y="558602"/>
            <a:ext cx="8712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>
          <a:xfrm>
            <a:off x="6823595" y="221625"/>
            <a:ext cx="2133600" cy="273844"/>
          </a:xfrm>
        </p:spPr>
        <p:txBody>
          <a:bodyPr/>
          <a:lstStyle/>
          <a:p>
            <a:fld id="{123D738E-F61C-4FB4-80A0-7B98CFB681D3}" type="slidenum">
              <a:rPr lang="et-EE" smtClean="0"/>
              <a:t>9</a:t>
            </a:fld>
            <a:endParaRPr lang="et-EE" dirty="0"/>
          </a:p>
        </p:txBody>
      </p:sp>
      <p:sp>
        <p:nvSpPr>
          <p:cNvPr id="8" name="TextBox 7"/>
          <p:cNvSpPr txBox="1"/>
          <p:nvPr/>
        </p:nvSpPr>
        <p:spPr>
          <a:xfrm>
            <a:off x="4211960" y="3435846"/>
            <a:ext cx="3339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Joonis 4. Küttesüsteemi põhimõtteskeem[5]</a:t>
            </a:r>
            <a:endParaRPr lang="et-E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7" y="915566"/>
            <a:ext cx="36724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Uuring põhineb:</a:t>
            </a:r>
          </a:p>
          <a:p>
            <a:endParaRPr lang="et-EE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t-E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äidismaja soojusenergeetilistel parameetritel.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t-EE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Mõõdetud õhutemperatuuril ja päikesekiirguse andmetel.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t-E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Salvesti maht 15m</a:t>
            </a:r>
            <a:r>
              <a:rPr lang="et-EE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t-E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Puhvermahuti maht 15m</a:t>
            </a:r>
            <a:r>
              <a:rPr lang="et-EE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endParaRPr lang="et-EE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t-E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t-E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22333"/>
            <a:ext cx="4464496" cy="2188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78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rkvarakomplekti Office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arkvarakomplekti Office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633</Words>
  <Application>Microsoft Office PowerPoint</Application>
  <PresentationFormat>Ekraaniseanss (16:9)</PresentationFormat>
  <Paragraphs>114</Paragraphs>
  <Slides>15</Slides>
  <Notes>0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Slaidipealkirjad</vt:lpstr>
      </vt:variant>
      <vt:variant>
        <vt:i4>15</vt:i4>
      </vt:variant>
    </vt:vector>
  </HeadingPairs>
  <TitlesOfParts>
    <vt:vector size="16" baseType="lpstr">
      <vt:lpstr>Tarkvarakomplekti Office kujundus</vt:lpstr>
      <vt:lpstr>Soojusenergia sesoonne salvestamine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Soojusenergia salvestuse aktuaalseid küsimusi</dc:title>
  <dc:creator>Janar</dc:creator>
  <cp:lastModifiedBy>Janar</cp:lastModifiedBy>
  <cp:revision>92</cp:revision>
  <dcterms:created xsi:type="dcterms:W3CDTF">2019-01-16T08:46:49Z</dcterms:created>
  <dcterms:modified xsi:type="dcterms:W3CDTF">2019-01-17T12:56:28Z</dcterms:modified>
</cp:coreProperties>
</file>